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3" r:id="rId5"/>
    <p:sldId id="257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3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3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4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6/6/2021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4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531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3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9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2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details/stackexchang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5BA25-ED23-4660-8EAE-BB1F9211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4" r="-1" b="9504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8ABBC7E-5F55-491D-9242-47DCF51D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pl-PL" sz="4800">
                <a:solidFill>
                  <a:schemeClr val="tx1">
                    <a:lumMod val="75000"/>
                    <a:lumOff val="25000"/>
                  </a:schemeClr>
                </a:solidFill>
              </a:rPr>
              <a:t>Praca domowa 3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2773B9E-EBC8-438E-B432-BC903A7CB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pl-PL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Jakub Kubacki, Antonina Ślubowska</a:t>
            </a:r>
          </a:p>
        </p:txBody>
      </p:sp>
    </p:spTree>
    <p:extLst>
      <p:ext uri="{BB962C8B-B14F-4D97-AF65-F5344CB8AC3E}">
        <p14:creationId xmlns:p14="http://schemas.microsoft.com/office/powerpoint/2010/main" val="4267836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A3ED00-6C62-4466-8D80-D5B0E733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Rozkład liczby dni na forum dla użytkowników izolowanych </a:t>
            </a:r>
            <a:br>
              <a:rPr lang="pl-PL" sz="1800" dirty="0"/>
            </a:br>
            <a:r>
              <a:rPr lang="pl-PL" sz="1800" dirty="0"/>
              <a:t>i członków społeczności na przykładzie </a:t>
            </a:r>
            <a:r>
              <a:rPr lang="pl-PL" sz="1800" dirty="0" err="1">
                <a:solidFill>
                  <a:schemeClr val="accent4">
                    <a:lumMod val="75000"/>
                  </a:schemeClr>
                </a:solidFill>
              </a:rPr>
              <a:t>gaming</a:t>
            </a:r>
            <a:endParaRPr lang="pl-PL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C45097C-A968-43E7-B231-5F45B96A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1" y="2561270"/>
            <a:ext cx="7080518" cy="3154686"/>
          </a:xfrm>
        </p:spPr>
      </p:pic>
    </p:spTree>
    <p:extLst>
      <p:ext uri="{BB962C8B-B14F-4D97-AF65-F5344CB8AC3E}">
        <p14:creationId xmlns:p14="http://schemas.microsoft.com/office/powerpoint/2010/main" val="322850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27A436-6292-4610-9EED-547622EA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Rozkłady liczby dni na forum dla użytkowników izolowanych i członków społeczności</a:t>
            </a:r>
          </a:p>
        </p:txBody>
      </p:sp>
      <p:pic>
        <p:nvPicPr>
          <p:cNvPr id="5" name="Symbol zastępczy zawartości 4" descr="Obraz zawierający tekst, kolorowy, różny, ołówek&#10;&#10;Opis wygenerowany automatycznie">
            <a:extLst>
              <a:ext uri="{FF2B5EF4-FFF2-40B4-BE49-F238E27FC236}">
                <a16:creationId xmlns:a16="http://schemas.microsoft.com/office/drawing/2014/main" id="{9170F911-7FB4-4BD0-A953-2304DF928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84" y="4473867"/>
            <a:ext cx="7748032" cy="2462789"/>
          </a:xfrm>
        </p:spPr>
      </p:pic>
      <p:pic>
        <p:nvPicPr>
          <p:cNvPr id="7" name="Obraz 6" descr="Obraz zawierający tekst, kolorowy, różny, ołówek&#10;&#10;Opis wygenerowany automatycznie">
            <a:extLst>
              <a:ext uri="{FF2B5EF4-FFF2-40B4-BE49-F238E27FC236}">
                <a16:creationId xmlns:a16="http://schemas.microsoft.com/office/drawing/2014/main" id="{634C6939-D02A-4DA5-9CB2-AFDB15FBD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84" y="2138613"/>
            <a:ext cx="7748032" cy="24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698B14-B318-4128-A645-68D71806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Zależność pomiędzy liczbą pytań, a liczbą odpowiedzi danego użytkownika na przykładzie </a:t>
            </a:r>
            <a:r>
              <a:rPr lang="pl-PL" sz="2000" dirty="0" err="1">
                <a:solidFill>
                  <a:schemeClr val="accent4">
                    <a:lumMod val="75000"/>
                  </a:schemeClr>
                </a:solidFill>
              </a:rPr>
              <a:t>gaming</a:t>
            </a:r>
            <a:endParaRPr lang="pl-PL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A65AFB7-C3B7-4714-A3A6-F4C3897E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51" y="2471353"/>
            <a:ext cx="6806198" cy="3334519"/>
          </a:xfrm>
        </p:spPr>
      </p:pic>
    </p:spTree>
    <p:extLst>
      <p:ext uri="{BB962C8B-B14F-4D97-AF65-F5344CB8AC3E}">
        <p14:creationId xmlns:p14="http://schemas.microsoft.com/office/powerpoint/2010/main" val="425893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698B14-B318-4128-A645-68D71806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Zależność pomiędzy liczbą pytań, a liczbą odpowiedzi danego użytkownika na przykładzie </a:t>
            </a:r>
            <a:r>
              <a:rPr lang="pl-PL" sz="2000" dirty="0" err="1">
                <a:solidFill>
                  <a:schemeClr val="accent4">
                    <a:lumMod val="75000"/>
                  </a:schemeClr>
                </a:solidFill>
              </a:rPr>
              <a:t>bitcoin</a:t>
            </a:r>
            <a:endParaRPr lang="pl-PL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9B78FFF-8682-46EE-ABB3-181708B39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51" y="2471353"/>
            <a:ext cx="6806198" cy="3334519"/>
          </a:xfrm>
        </p:spPr>
      </p:pic>
    </p:spTree>
    <p:extLst>
      <p:ext uri="{BB962C8B-B14F-4D97-AF65-F5344CB8AC3E}">
        <p14:creationId xmlns:p14="http://schemas.microsoft.com/office/powerpoint/2010/main" val="201568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698B14-B318-4128-A645-68D71806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Zależność pomiędzy liczbą pytań, a liczbą odpowiedzi danego użytkownika na przykładzie </a:t>
            </a:r>
            <a:r>
              <a:rPr lang="pl-PL" sz="2000" dirty="0" err="1">
                <a:solidFill>
                  <a:schemeClr val="accent4">
                    <a:lumMod val="75000"/>
                  </a:schemeClr>
                </a:solidFill>
              </a:rPr>
              <a:t>coffee</a:t>
            </a:r>
            <a:endParaRPr lang="pl-PL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DB0A44E-2F0E-40D3-ABA7-49DDDB5D9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51" y="2471353"/>
            <a:ext cx="6806198" cy="3334519"/>
          </a:xfrm>
        </p:spPr>
      </p:pic>
    </p:spTree>
    <p:extLst>
      <p:ext uri="{BB962C8B-B14F-4D97-AF65-F5344CB8AC3E}">
        <p14:creationId xmlns:p14="http://schemas.microsoft.com/office/powerpoint/2010/main" val="263231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9F9B4E-93E7-4719-A661-91E0BAD3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FCD3AC-9909-432C-A96F-431F7830C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50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Obraz 4" descr="Obraz zawierający zewnętrzne, trawa, niebo, drzewo&#10;&#10;Opis wygenerowany automatycznie">
            <a:extLst>
              <a:ext uri="{FF2B5EF4-FFF2-40B4-BE49-F238E27FC236}">
                <a16:creationId xmlns:a16="http://schemas.microsoft.com/office/drawing/2014/main" id="{7E1FBB3A-A8CD-46B4-845B-24E05FCF1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" r="-1" b="-1"/>
          <a:stretch/>
        </p:blipFill>
        <p:spPr>
          <a:xfrm>
            <a:off x="2846706" y="10"/>
            <a:ext cx="9345295" cy="6857990"/>
          </a:xfrm>
          <a:custGeom>
            <a:avLst/>
            <a:gdLst/>
            <a:ahLst/>
            <a:cxnLst/>
            <a:rect l="l" t="t" r="r" b="b"/>
            <a:pathLst>
              <a:path w="9345295" h="6858000">
                <a:moveTo>
                  <a:pt x="1656879" y="0"/>
                </a:moveTo>
                <a:lnTo>
                  <a:pt x="2772916" y="0"/>
                </a:lnTo>
                <a:lnTo>
                  <a:pt x="3569357" y="0"/>
                </a:lnTo>
                <a:lnTo>
                  <a:pt x="4150446" y="0"/>
                </a:lnTo>
                <a:lnTo>
                  <a:pt x="4639281" y="0"/>
                </a:lnTo>
                <a:lnTo>
                  <a:pt x="4809053" y="0"/>
                </a:lnTo>
                <a:lnTo>
                  <a:pt x="5004021" y="0"/>
                </a:lnTo>
                <a:lnTo>
                  <a:pt x="9345295" y="0"/>
                </a:lnTo>
                <a:lnTo>
                  <a:pt x="9345295" y="6858000"/>
                </a:lnTo>
                <a:lnTo>
                  <a:pt x="5004021" y="6858000"/>
                </a:lnTo>
                <a:lnTo>
                  <a:pt x="4809053" y="6858000"/>
                </a:lnTo>
                <a:lnTo>
                  <a:pt x="4639281" y="6858000"/>
                </a:lnTo>
                <a:lnTo>
                  <a:pt x="4150446" y="6858000"/>
                </a:lnTo>
                <a:lnTo>
                  <a:pt x="3569357" y="6858000"/>
                </a:lnTo>
                <a:lnTo>
                  <a:pt x="2772916" y="6858000"/>
                </a:lnTo>
                <a:lnTo>
                  <a:pt x="2554961" y="6858000"/>
                </a:lnTo>
                <a:lnTo>
                  <a:pt x="2440875" y="6780599"/>
                </a:lnTo>
                <a:cubicBezTo>
                  <a:pt x="2263430" y="6653108"/>
                  <a:pt x="2089244" y="6515397"/>
                  <a:pt x="1913448" y="6374814"/>
                </a:cubicBezTo>
                <a:cubicBezTo>
                  <a:pt x="948098" y="5602839"/>
                  <a:pt x="0" y="4969131"/>
                  <a:pt x="0" y="3621656"/>
                </a:cubicBezTo>
                <a:cubicBezTo>
                  <a:pt x="0" y="2093192"/>
                  <a:pt x="585704" y="754641"/>
                  <a:pt x="1634293" y="14997"/>
                </a:cubicBezTo>
                <a:close/>
              </a:path>
            </a:pathLst>
          </a:cu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EF6F702-B147-4DB0-AC58-2B21F72BF814}"/>
              </a:ext>
            </a:extLst>
          </p:cNvPr>
          <p:cNvSpPr txBox="1"/>
          <p:nvPr/>
        </p:nvSpPr>
        <p:spPr>
          <a:xfrm>
            <a:off x="357936" y="5615837"/>
            <a:ext cx="25362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/>
              <a:t>Dziękujemy </a:t>
            </a:r>
            <a:br>
              <a:rPr lang="pl-PL" sz="2800" b="1" dirty="0"/>
            </a:br>
            <a:r>
              <a:rPr lang="pl-PL" sz="2800" b="1" dirty="0"/>
              <a:t>za uwagę :D</a:t>
            </a:r>
          </a:p>
        </p:txBody>
      </p:sp>
    </p:spTree>
    <p:extLst>
      <p:ext uri="{BB962C8B-B14F-4D97-AF65-F5344CB8AC3E}">
        <p14:creationId xmlns:p14="http://schemas.microsoft.com/office/powerpoint/2010/main" val="240432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A1F39E-1F14-47F2-BF12-A822B923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45BA1C-7503-4B08-A7F1-0902DCE96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099213" cy="3651504"/>
          </a:xfrm>
        </p:spPr>
        <p:txBody>
          <a:bodyPr/>
          <a:lstStyle/>
          <a:p>
            <a:r>
              <a:rPr lang="pl-PL" dirty="0"/>
              <a:t>Analiza zbiorów danych dotyczących forów internetowych pochodzących ze strony </a:t>
            </a:r>
            <a:r>
              <a:rPr lang="pl-PL" dirty="0">
                <a:hlinkClick r:id="rId2"/>
              </a:rPr>
              <a:t>https://archive.org/details/stackexchange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330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C45920-9EA6-4898-831D-F77997CF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Realizacja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D4CD85-E379-463F-8944-1EA54009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186704"/>
          </a:xfrm>
        </p:spPr>
        <p:txBody>
          <a:bodyPr/>
          <a:lstStyle/>
          <a:p>
            <a:r>
              <a:rPr lang="pl-PL" dirty="0"/>
              <a:t>Analiza danych dotyczących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</a:rPr>
              <a:t>20 forów </a:t>
            </a:r>
            <a:r>
              <a:rPr lang="pl-PL" dirty="0"/>
              <a:t>obejmująca badanie różnorodności społeczności użytkowników i ich aktywności </a:t>
            </a:r>
          </a:p>
          <a:p>
            <a:endParaRPr lang="pl-PL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23DB045-1364-48A4-901D-57E1C9319FAE}"/>
              </a:ext>
            </a:extLst>
          </p:cNvPr>
          <p:cNvSpPr txBox="1">
            <a:spLocks/>
          </p:cNvSpPr>
          <p:nvPr/>
        </p:nvSpPr>
        <p:spPr>
          <a:xfrm>
            <a:off x="1920240" y="3498980"/>
            <a:ext cx="8770571" cy="2635242"/>
          </a:xfrm>
          <a:prstGeom prst="rect">
            <a:avLst/>
          </a:prstGeom>
        </p:spPr>
        <p:txBody>
          <a:bodyPr vert="horz" lIns="109728" tIns="109728" rIns="109728" bIns="91440" numCol="4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gaming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chess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bioinformatics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health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beer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bicycles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coffee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>
                <a:solidFill>
                  <a:schemeClr val="accent4">
                    <a:lumMod val="75000"/>
                  </a:schemeClr>
                </a:solidFill>
              </a:rPr>
              <a:t>fitness</a:t>
            </a: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lifehacks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music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photo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travel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vegetarianism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pets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parenting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cooking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bitcoin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astronomy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literature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pl-PL" dirty="0" err="1">
                <a:solidFill>
                  <a:schemeClr val="accent4">
                    <a:lumMod val="75000"/>
                  </a:schemeClr>
                </a:solidFill>
              </a:rPr>
              <a:t>sports</a:t>
            </a:r>
            <a:endParaRPr lang="pl-PL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AD7C0F-C347-4863-A919-89017CD0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Różnorodność społeczności forów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50CC0C-BF16-486A-8F9D-B710DE3F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Użytkownik aktywny – użytkownik o zweryfikowanym Id</a:t>
            </a:r>
          </a:p>
          <a:p>
            <a:r>
              <a:rPr lang="pl-PL" dirty="0"/>
              <a:t>Użytkownik izolowany – aktywny użytkownik, który nie wszedł w interakcję z żadnym innym członkiem forum</a:t>
            </a:r>
          </a:p>
          <a:p>
            <a:r>
              <a:rPr lang="pl-PL" dirty="0"/>
              <a:t>Interakcja – uzyskanie odpowiedzi na zadane przez siebie pytanie lub udzielenie odpowiedzi na pytanie innego użytkownika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255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622857-6AA8-4A71-B3D2-1AE9BEE0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Struktura zbiorów rozłącznych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439DAC-3D72-4D28-81D5-50514DCB6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Tworzymy graf nieskierowany, którego wierzchołki symbolizują użytkowników forum, a krawędzie interakcje między nimi.</a:t>
            </a:r>
          </a:p>
          <a:p>
            <a:r>
              <a:rPr lang="pl-PL" dirty="0"/>
              <a:t>Społeczność – maksymalny spójny podgraf ww. grafu składający się z min. 2 użytkowników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739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0931D7-AE39-41CC-823C-A27B5A14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Liczba społeczności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AC513A45-35E1-4A5A-9B51-23B3FF570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01" y="2312988"/>
            <a:ext cx="7560998" cy="4102792"/>
          </a:xfrm>
        </p:spPr>
      </p:pic>
    </p:spTree>
    <p:extLst>
      <p:ext uri="{BB962C8B-B14F-4D97-AF65-F5344CB8AC3E}">
        <p14:creationId xmlns:p14="http://schemas.microsoft.com/office/powerpoint/2010/main" val="302150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851FE0-9AF8-4B01-BE1C-F7A2813A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Odsetek użytkowników izolowanych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4901B4F-A405-4B34-88E3-4422E3AE1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87" y="2312988"/>
            <a:ext cx="6614125" cy="3651250"/>
          </a:xfrm>
        </p:spPr>
      </p:pic>
    </p:spTree>
    <p:extLst>
      <p:ext uri="{BB962C8B-B14F-4D97-AF65-F5344CB8AC3E}">
        <p14:creationId xmlns:p14="http://schemas.microsoft.com/office/powerpoint/2010/main" val="201986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BF6629-DA54-4698-9F92-AB2577C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Zależność odsetka użytkowników izolowanych od liczebności forum</a:t>
            </a:r>
          </a:p>
        </p:txBody>
      </p:sp>
      <p:pic>
        <p:nvPicPr>
          <p:cNvPr id="17" name="Symbol zastępczy zawartości 16">
            <a:extLst>
              <a:ext uri="{FF2B5EF4-FFF2-40B4-BE49-F238E27FC236}">
                <a16:creationId xmlns:a16="http://schemas.microsoft.com/office/drawing/2014/main" id="{41F320A8-8653-4A18-9CF9-9BCE8959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5" y="2212282"/>
            <a:ext cx="5093218" cy="4242825"/>
          </a:xfr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B78BD5DD-0ACD-4793-8EBA-6BD0E948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82" y="2212283"/>
            <a:ext cx="5093218" cy="42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D6594D-04D6-4470-AF71-3D17F7D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Kim są użytkownicy izolowani?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2C81A3B-B717-4F01-8371-DA8DE0032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9" y="2381813"/>
            <a:ext cx="7606001" cy="4311406"/>
          </a:xfrm>
        </p:spPr>
      </p:pic>
    </p:spTree>
    <p:extLst>
      <p:ext uri="{BB962C8B-B14F-4D97-AF65-F5344CB8AC3E}">
        <p14:creationId xmlns:p14="http://schemas.microsoft.com/office/powerpoint/2010/main" val="50845532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E729D3"/>
      </a:accent1>
      <a:accent2>
        <a:srgbClr val="9917D5"/>
      </a:accent2>
      <a:accent3>
        <a:srgbClr val="5C29E7"/>
      </a:accent3>
      <a:accent4>
        <a:srgbClr val="2842D8"/>
      </a:accent4>
      <a:accent5>
        <a:srgbClr val="2994E7"/>
      </a:accent5>
      <a:accent6>
        <a:srgbClr val="15BFC2"/>
      </a:accent6>
      <a:hlink>
        <a:srgbClr val="3F72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227</Words>
  <Application>Microsoft Office PowerPoint</Application>
  <PresentationFormat>Panoramiczny</PresentationFormat>
  <Paragraphs>44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Meiryo</vt:lpstr>
      <vt:lpstr>Arial</vt:lpstr>
      <vt:lpstr>Corbel</vt:lpstr>
      <vt:lpstr>SketchLinesVTI</vt:lpstr>
      <vt:lpstr>Praca domowa 3</vt:lpstr>
      <vt:lpstr>Cel pracy</vt:lpstr>
      <vt:lpstr>Realizacja</vt:lpstr>
      <vt:lpstr>Różnorodność społeczności forów</vt:lpstr>
      <vt:lpstr>Struktura zbiorów rozłącznych</vt:lpstr>
      <vt:lpstr>Liczba społeczności</vt:lpstr>
      <vt:lpstr>Odsetek użytkowników izolowanych</vt:lpstr>
      <vt:lpstr>Zależność odsetka użytkowników izolowanych od liczebności forum</vt:lpstr>
      <vt:lpstr>Kim są użytkownicy izolowani?</vt:lpstr>
      <vt:lpstr>Rozkład liczby dni na forum dla użytkowników izolowanych  i członków społeczności na przykładzie gaming</vt:lpstr>
      <vt:lpstr>Rozkłady liczby dni na forum dla użytkowników izolowanych i członków społeczności</vt:lpstr>
      <vt:lpstr>Zależność pomiędzy liczbą pytań, a liczbą odpowiedzi danego użytkownika na przykładzie gaming</vt:lpstr>
      <vt:lpstr>Zależność pomiędzy liczbą pytań, a liczbą odpowiedzi danego użytkownika na przykładzie bitcoin</vt:lpstr>
      <vt:lpstr>Zależność pomiędzy liczbą pytań, a liczbą odpowiedzi danego użytkownika na przykładzie coffee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Praca domowa 3</dc:title>
  <dc:creator>Ślubowska Antonina (STUD)</dc:creator>
  <cp:lastModifiedBy>Ślubowska Antonina (STUD)</cp:lastModifiedBy>
  <cp:revision>9</cp:revision>
  <dcterms:created xsi:type="dcterms:W3CDTF">2021-06-06T19:35:37Z</dcterms:created>
  <dcterms:modified xsi:type="dcterms:W3CDTF">2021-06-06T21:49:27Z</dcterms:modified>
</cp:coreProperties>
</file>